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6" r:id="rId1"/>
  </p:sldMasterIdLst>
  <p:sldIdLst>
    <p:sldId id="256" r:id="rId2"/>
    <p:sldId id="257" r:id="rId3"/>
    <p:sldId id="258" r:id="rId4"/>
    <p:sldId id="260" r:id="rId5"/>
    <p:sldId id="263" r:id="rId6"/>
    <p:sldId id="261" r:id="rId7"/>
    <p:sldId id="262" r:id="rId8"/>
    <p:sldId id="274" r:id="rId9"/>
    <p:sldId id="275" r:id="rId10"/>
    <p:sldId id="264" r:id="rId11"/>
    <p:sldId id="265" r:id="rId12"/>
    <p:sldId id="267" r:id="rId13"/>
    <p:sldId id="269" r:id="rId14"/>
    <p:sldId id="268" r:id="rId15"/>
    <p:sldId id="272" r:id="rId16"/>
    <p:sldId id="271" r:id="rId17"/>
    <p:sldId id="273" r:id="rId18"/>
    <p:sldId id="266" r:id="rId19"/>
    <p:sldId id="270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57" d="100"/>
          <a:sy n="57" d="100"/>
        </p:scale>
        <p:origin x="1016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4BE88-6EBC-4DBC-945A-F8819D38CEC8}" type="datetimeFigureOut">
              <a:rPr lang="en-IN" smtClean="0"/>
              <a:t>03-10-2023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89D15-A107-4549-9E4D-CC2B0DEFECE9}" type="slidenum">
              <a:rPr lang="en-IN" smtClean="0"/>
              <a:t>‹#›</a:t>
            </a:fld>
            <a:endParaRPr lang="en-IN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34273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4BE88-6EBC-4DBC-945A-F8819D38CEC8}" type="datetimeFigureOut">
              <a:rPr lang="en-IN" smtClean="0"/>
              <a:t>03-10-2023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89D15-A107-4549-9E4D-CC2B0DEFECE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060132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4BE88-6EBC-4DBC-945A-F8819D38CEC8}" type="datetimeFigureOut">
              <a:rPr lang="en-IN" smtClean="0"/>
              <a:t>03-10-2023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89D15-A107-4549-9E4D-CC2B0DEFECE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723077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4BE88-6EBC-4DBC-945A-F8819D38CEC8}" type="datetimeFigureOut">
              <a:rPr lang="en-IN" smtClean="0"/>
              <a:t>03-10-2023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89D15-A107-4549-9E4D-CC2B0DEFECE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857986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4BE88-6EBC-4DBC-945A-F8819D38CEC8}" type="datetimeFigureOut">
              <a:rPr lang="en-IN" smtClean="0"/>
              <a:t>03-10-2023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89D15-A107-4549-9E4D-CC2B0DEFECE9}" type="slidenum">
              <a:rPr lang="en-IN" smtClean="0"/>
              <a:t>‹#›</a:t>
            </a:fld>
            <a:endParaRPr lang="en-IN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19277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4BE88-6EBC-4DBC-945A-F8819D38CEC8}" type="datetimeFigureOut">
              <a:rPr lang="en-IN" smtClean="0"/>
              <a:t>03-10-2023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89D15-A107-4549-9E4D-CC2B0DEFECE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202193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4BE88-6EBC-4DBC-945A-F8819D38CEC8}" type="datetimeFigureOut">
              <a:rPr lang="en-IN" smtClean="0"/>
              <a:t>03-10-2023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89D15-A107-4549-9E4D-CC2B0DEFECE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883258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4BE88-6EBC-4DBC-945A-F8819D38CEC8}" type="datetimeFigureOut">
              <a:rPr lang="en-IN" smtClean="0"/>
              <a:t>03-10-2023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89D15-A107-4549-9E4D-CC2B0DEFECE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162301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4BE88-6EBC-4DBC-945A-F8819D38CEC8}" type="datetimeFigureOut">
              <a:rPr lang="en-IN" smtClean="0"/>
              <a:t>03-10-2023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89D15-A107-4549-9E4D-CC2B0DEFECE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593804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CA34BE88-6EBC-4DBC-945A-F8819D38CEC8}" type="datetimeFigureOut">
              <a:rPr lang="en-IN" smtClean="0"/>
              <a:t>03-10-2023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F689D15-A107-4549-9E4D-CC2B0DEFECE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502885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4BE88-6EBC-4DBC-945A-F8819D38CEC8}" type="datetimeFigureOut">
              <a:rPr lang="en-IN" smtClean="0"/>
              <a:t>03-10-2023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89D15-A107-4549-9E4D-CC2B0DEFECE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343518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CA34BE88-6EBC-4DBC-945A-F8819D38CEC8}" type="datetimeFigureOut">
              <a:rPr lang="en-IN" smtClean="0"/>
              <a:t>03-10-2023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6F689D15-A107-4549-9E4D-CC2B0DEFECE9}" type="slidenum">
              <a:rPr lang="en-IN" smtClean="0"/>
              <a:t>‹#›</a:t>
            </a:fld>
            <a:endParaRPr lang="en-IN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1325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8997FB-9085-97BB-863A-201E92C689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74124" y="512763"/>
            <a:ext cx="5286703" cy="1200423"/>
          </a:xfrm>
        </p:spPr>
        <p:txBody>
          <a:bodyPr>
            <a:normAutofit fontScale="90000"/>
          </a:bodyPr>
          <a:lstStyle/>
          <a:p>
            <a:r>
              <a:rPr lang="en-IN" sz="6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lgerian" panose="04020705040A02060702" pitchFamily="82" charset="0"/>
              </a:rPr>
              <a:t>P286	GROUP-2</a:t>
            </a:r>
            <a:br>
              <a:rPr lang="en-IN" sz="6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lgerian" panose="04020705040A02060702" pitchFamily="82" charset="0"/>
              </a:rPr>
            </a:br>
            <a:r>
              <a:rPr lang="en-IN" sz="6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lgerian" panose="04020705040A02060702" pitchFamily="82" charset="0"/>
              </a:rPr>
              <a:t>     </a:t>
            </a:r>
            <a:r>
              <a:rPr lang="en-IN" sz="4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lgerian" panose="04020705040A02060702" pitchFamily="82" charset="0"/>
              </a:rPr>
              <a:t>Presenting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2B1602-D058-644B-CD57-F3C364B017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02373" y="2274075"/>
            <a:ext cx="9144000" cy="930917"/>
          </a:xfrm>
        </p:spPr>
        <p:txBody>
          <a:bodyPr>
            <a:noAutofit/>
          </a:bodyPr>
          <a:lstStyle/>
          <a:p>
            <a:r>
              <a:rPr lang="en-IN" sz="4000" b="1" u="sng" dirty="0">
                <a:solidFill>
                  <a:srgbClr val="C00000"/>
                </a:solidFill>
              </a:rPr>
              <a:t>Book Recommendation System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AD6D875-3866-8ABE-BA82-EFC57BD4BE54}"/>
              </a:ext>
            </a:extLst>
          </p:cNvPr>
          <p:cNvSpPr txBox="1"/>
          <p:nvPr/>
        </p:nvSpPr>
        <p:spPr>
          <a:xfrm>
            <a:off x="157654" y="3852848"/>
            <a:ext cx="21441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Presented By:</a:t>
            </a:r>
          </a:p>
          <a:p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1EECF0-0BC8-5845-6767-7B70E8798A88}"/>
              </a:ext>
            </a:extLst>
          </p:cNvPr>
          <p:cNvSpPr txBox="1"/>
          <p:nvPr/>
        </p:nvSpPr>
        <p:spPr>
          <a:xfrm>
            <a:off x="662152" y="4499179"/>
            <a:ext cx="658998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Mr. Ganesh Sanjay Bhandarkar </a:t>
            </a:r>
          </a:p>
          <a:p>
            <a:r>
              <a:rPr lang="en-IN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Mr. Sandesh Kale </a:t>
            </a:r>
          </a:p>
          <a:p>
            <a:r>
              <a:rPr lang="en-IN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Mr. Saurabh </a:t>
            </a:r>
            <a:r>
              <a:rPr lang="en-IN" sz="1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Pathare</a:t>
            </a:r>
            <a:r>
              <a:rPr lang="en-IN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</a:p>
          <a:p>
            <a:r>
              <a:rPr lang="en-IN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Ms. Amruta Gavhane </a:t>
            </a:r>
          </a:p>
          <a:p>
            <a:r>
              <a:rPr lang="en-I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anose="020B0604020202020204" pitchFamily="34" charset="0"/>
              </a:rPr>
              <a:t>Ms</a:t>
            </a:r>
            <a:r>
              <a:rPr lang="en-IN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Times New Roman" panose="02020603050405020304" pitchFamily="18" charset="0"/>
                <a:cs typeface="Times New Roman" panose="02020603050405020304" pitchFamily="18" charset="0"/>
              </a:rPr>
              <a:t>. Khushi Pradip </a:t>
            </a:r>
            <a:r>
              <a:rPr lang="en-IN" sz="1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Times New Roman" panose="02020603050405020304" pitchFamily="18" charset="0"/>
                <a:cs typeface="Times New Roman" panose="02020603050405020304" pitchFamily="18" charset="0"/>
              </a:rPr>
              <a:t>Gole</a:t>
            </a:r>
            <a:endParaRPr lang="en-IN" sz="1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panose="020B0604020202020204" pitchFamily="34" charset="0"/>
            </a:endParaRPr>
          </a:p>
          <a:p>
            <a:r>
              <a:rPr lang="en-IN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Ms. </a:t>
            </a:r>
            <a:r>
              <a:rPr lang="en-IN" sz="1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Mufida</a:t>
            </a:r>
            <a:r>
              <a:rPr lang="en-IN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Khatoon Mohammad Rafique Khan.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5D6039-E71D-6DB1-A0E4-D7528679828A}"/>
              </a:ext>
            </a:extLst>
          </p:cNvPr>
          <p:cNvSpPr txBox="1"/>
          <p:nvPr/>
        </p:nvSpPr>
        <p:spPr>
          <a:xfrm>
            <a:off x="7756636" y="4499179"/>
            <a:ext cx="314259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b="1" dirty="0"/>
              <a:t>Project Mentor:</a:t>
            </a:r>
          </a:p>
          <a:p>
            <a:pPr algn="ctr"/>
            <a:endParaRPr lang="en-IN" sz="2000" b="1" dirty="0"/>
          </a:p>
          <a:p>
            <a:pPr algn="ctr"/>
            <a:r>
              <a:rPr lang="en-IN" sz="200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Ms. Aishwarya Ajay Mate</a:t>
            </a:r>
          </a:p>
        </p:txBody>
      </p:sp>
    </p:spTree>
    <p:extLst>
      <p:ext uri="{BB962C8B-B14F-4D97-AF65-F5344CB8AC3E}">
        <p14:creationId xmlns:p14="http://schemas.microsoft.com/office/powerpoint/2010/main" val="25404314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CA6D7FB-88F8-2A5E-5934-F1E51C0D7E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6347" y="818982"/>
            <a:ext cx="8839962" cy="5220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7708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EAC0576-9588-72C4-D0D7-15B19659D6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3793" y="725214"/>
            <a:ext cx="8954371" cy="5381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565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C731CF1-1555-BFDC-1295-1D1053E2B1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4814" y="533728"/>
            <a:ext cx="8565032" cy="5159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3862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BACA1A4-A47E-2898-E19E-5931716D38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648" y="1671146"/>
            <a:ext cx="9228084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8076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027D4D-937F-DA2F-1170-480C2D955F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931" y="788275"/>
            <a:ext cx="9344459" cy="5265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1277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945A91E-30FE-848A-7A18-DDC82D683B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192" y="190500"/>
            <a:ext cx="10836167" cy="5989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9230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47E2351-A595-2CA4-AD1F-DB95539B8B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048" y="190500"/>
            <a:ext cx="11025352" cy="5863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0926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AC0EFBC-D4F3-E191-C530-D9CF65D493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048" y="262757"/>
            <a:ext cx="11077904" cy="5854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0479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48E1744-8818-DB59-1AC0-F10E2E4CF3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890" y="567558"/>
            <a:ext cx="10005848" cy="5528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1459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50B1F07-C5F1-4CD8-83EA-81946BE0E2BC}"/>
              </a:ext>
            </a:extLst>
          </p:cNvPr>
          <p:cNvSpPr txBox="1"/>
          <p:nvPr/>
        </p:nvSpPr>
        <p:spPr>
          <a:xfrm>
            <a:off x="4141076" y="2511972"/>
            <a:ext cx="44038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C00000"/>
                </a:solidFill>
              </a:rPr>
              <a:t>Thank you…</a:t>
            </a:r>
            <a:endParaRPr lang="en-IN" sz="32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96440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106B790-938B-2817-BF5E-88C888C50EA5}"/>
              </a:ext>
            </a:extLst>
          </p:cNvPr>
          <p:cNvSpPr txBox="1"/>
          <p:nvPr/>
        </p:nvSpPr>
        <p:spPr>
          <a:xfrm>
            <a:off x="1366345" y="1618593"/>
            <a:ext cx="8828689" cy="40921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</a:pPr>
            <a:r>
              <a:rPr lang="en-IN" sz="3200" b="1" dirty="0">
                <a:solidFill>
                  <a:srgbClr val="C00000"/>
                </a:solidFill>
                <a:effectLst/>
                <a:ea typeface="Arial" panose="020B0604020202020204" pitchFamily="34" charset="0"/>
              </a:rPr>
              <a:t>Business Objective:</a:t>
            </a:r>
            <a:endParaRPr lang="en-IN" sz="3200" dirty="0">
              <a:solidFill>
                <a:srgbClr val="C00000"/>
              </a:solidFill>
              <a:effectLst/>
              <a:ea typeface="Arial" panose="020B0604020202020204" pitchFamily="34" charset="0"/>
            </a:endParaRPr>
          </a:p>
          <a:p>
            <a:pPr algn="just">
              <a:lnSpc>
                <a:spcPct val="115000"/>
              </a:lnSpc>
            </a:pPr>
            <a:r>
              <a:rPr lang="en-IN" sz="2000" dirty="0">
                <a:solidFill>
                  <a:srgbClr val="000000"/>
                </a:solidFill>
                <a:effectLst/>
                <a:ea typeface="Arial" panose="020B0604020202020204" pitchFamily="34" charset="0"/>
              </a:rPr>
              <a:t>Recommendation systems are widely used today to recommend products to users based on their interests. A recommendation system is one of the strongest systems for increasing profits by retaining more users in a very big competition.</a:t>
            </a:r>
            <a:endParaRPr lang="en-IN" sz="2000" dirty="0">
              <a:effectLst/>
              <a:ea typeface="Arial" panose="020B0604020202020204" pitchFamily="34" charset="0"/>
            </a:endParaRPr>
          </a:p>
          <a:p>
            <a:pPr>
              <a:lnSpc>
                <a:spcPct val="115000"/>
              </a:lnSpc>
            </a:pPr>
            <a:r>
              <a:rPr lang="en-IN" sz="2000" b="1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 </a:t>
            </a:r>
            <a:endParaRPr lang="en-IN" sz="2000" dirty="0">
              <a:effectLst/>
              <a:ea typeface="Arial" panose="020B0604020202020204" pitchFamily="34" charset="0"/>
            </a:endParaRPr>
          </a:p>
          <a:p>
            <a:pPr>
              <a:lnSpc>
                <a:spcPct val="115000"/>
              </a:lnSpc>
            </a:pPr>
            <a:r>
              <a:rPr lang="en-IN" sz="2000" b="1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 </a:t>
            </a:r>
            <a:endParaRPr lang="en-IN" sz="2000" dirty="0">
              <a:effectLst/>
              <a:ea typeface="Arial" panose="020B0604020202020204" pitchFamily="34" charset="0"/>
            </a:endParaRPr>
          </a:p>
          <a:p>
            <a:pPr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</a:pPr>
            <a:r>
              <a:rPr lang="en-IN" sz="3200" b="1" dirty="0">
                <a:solidFill>
                  <a:srgbClr val="C00000"/>
                </a:solidFill>
                <a:effectLst/>
              </a:rPr>
              <a:t>Project goal: </a:t>
            </a:r>
            <a:endParaRPr lang="en-IN" sz="3200" b="1" dirty="0">
              <a:solidFill>
                <a:srgbClr val="C00000"/>
              </a:solidFill>
            </a:endParaRPr>
          </a:p>
          <a:p>
            <a:pPr algn="just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</a:pPr>
            <a:r>
              <a:rPr lang="en-IN" sz="2000" dirty="0">
                <a:solidFill>
                  <a:srgbClr val="000000"/>
                </a:solidFill>
                <a:effectLst/>
              </a:rPr>
              <a:t>To build a recommendation system that will recommend a user top  books of his/her interest.</a:t>
            </a:r>
            <a:endParaRPr lang="en-IN" sz="2000" dirty="0">
              <a:solidFill>
                <a:srgbClr val="666666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6978878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C4DC5E8-1991-B982-31B6-DD242707E8C1}"/>
              </a:ext>
            </a:extLst>
          </p:cNvPr>
          <p:cNvSpPr txBox="1"/>
          <p:nvPr/>
        </p:nvSpPr>
        <p:spPr>
          <a:xfrm>
            <a:off x="1975945" y="1536174"/>
            <a:ext cx="7746124" cy="3908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b="1" dirty="0">
                <a:solidFill>
                  <a:srgbClr val="C00000"/>
                </a:solidFill>
              </a:rPr>
              <a:t>About the dataset Three separate files:</a:t>
            </a:r>
          </a:p>
          <a:p>
            <a:endParaRPr lang="en-IN" sz="2400" dirty="0"/>
          </a:p>
          <a:p>
            <a:r>
              <a:rPr lang="en-IN" sz="2400" b="1" dirty="0"/>
              <a:t>Users: </a:t>
            </a:r>
            <a:r>
              <a:rPr lang="en-IN" sz="2400" dirty="0"/>
              <a:t>Contains basic information regarding the reader.  </a:t>
            </a:r>
            <a:r>
              <a:rPr lang="en-IN" sz="2400" dirty="0" err="1"/>
              <a:t>UserID</a:t>
            </a:r>
            <a:r>
              <a:rPr lang="en-IN" sz="2400" dirty="0"/>
              <a:t>, Location, Age. </a:t>
            </a:r>
          </a:p>
          <a:p>
            <a:endParaRPr lang="en-IN" sz="2400" dirty="0"/>
          </a:p>
          <a:p>
            <a:r>
              <a:rPr lang="en-IN" sz="2400" b="1" dirty="0"/>
              <a:t>Books: </a:t>
            </a:r>
            <a:r>
              <a:rPr lang="en-IN" sz="2400" dirty="0"/>
              <a:t>Contains basic information regarding the books. ISBN, Title, Author, Year of publication, Publisher</a:t>
            </a:r>
          </a:p>
          <a:p>
            <a:endParaRPr lang="en-IN" sz="2400" dirty="0"/>
          </a:p>
          <a:p>
            <a:r>
              <a:rPr lang="en-IN" sz="2400" b="1" dirty="0"/>
              <a:t>Rating: </a:t>
            </a:r>
            <a:r>
              <a:rPr lang="en-IN" sz="2400" dirty="0"/>
              <a:t>Contains all of the user rating information. </a:t>
            </a:r>
            <a:r>
              <a:rPr lang="en-IN" sz="2400" dirty="0" err="1"/>
              <a:t>UserID</a:t>
            </a:r>
            <a:r>
              <a:rPr lang="en-IN" sz="2400" dirty="0"/>
              <a:t>, ISBN, Rating(1-10) 10 being the highest</a:t>
            </a:r>
          </a:p>
        </p:txBody>
      </p:sp>
    </p:spTree>
    <p:extLst>
      <p:ext uri="{BB962C8B-B14F-4D97-AF65-F5344CB8AC3E}">
        <p14:creationId xmlns:p14="http://schemas.microsoft.com/office/powerpoint/2010/main" val="9173456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A1A54D1-2CA7-06F7-8C29-946448CC05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062" y="735724"/>
            <a:ext cx="8576442" cy="482424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7EE9D42-4241-6910-799A-2F9EEDD6F3BD}"/>
              </a:ext>
            </a:extLst>
          </p:cNvPr>
          <p:cNvSpPr txBox="1"/>
          <p:nvPr/>
        </p:nvSpPr>
        <p:spPr>
          <a:xfrm>
            <a:off x="525517" y="346841"/>
            <a:ext cx="44879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C00000"/>
                </a:solidFill>
              </a:rPr>
              <a:t>Top Rated Books</a:t>
            </a:r>
            <a:endParaRPr lang="en-IN" sz="32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36292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A862795-94EB-9A73-CBAD-120C1919EB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9156" y="1103586"/>
            <a:ext cx="7761175" cy="481373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51EEC77-B10B-53AF-7A1C-0524FA299FBF}"/>
              </a:ext>
            </a:extLst>
          </p:cNvPr>
          <p:cNvSpPr txBox="1"/>
          <p:nvPr/>
        </p:nvSpPr>
        <p:spPr>
          <a:xfrm>
            <a:off x="3384331" y="6043448"/>
            <a:ext cx="75043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Average Rating of a book per user is between 7 and 8</a:t>
            </a:r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34A020-747A-0A2D-300F-DAB0854CC357}"/>
              </a:ext>
            </a:extLst>
          </p:cNvPr>
          <p:cNvSpPr txBox="1"/>
          <p:nvPr/>
        </p:nvSpPr>
        <p:spPr>
          <a:xfrm>
            <a:off x="578068" y="385943"/>
            <a:ext cx="60749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C00000"/>
                </a:solidFill>
              </a:rPr>
              <a:t>Distribution of Ratings</a:t>
            </a:r>
            <a:endParaRPr lang="en-IN" sz="32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01056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A609ED5-4E5C-FBE3-9382-282987DE9B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8097" y="851338"/>
            <a:ext cx="6663557" cy="495037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56CD95B-1108-79D4-72B8-E240394E4256}"/>
              </a:ext>
            </a:extLst>
          </p:cNvPr>
          <p:cNvSpPr txBox="1"/>
          <p:nvPr/>
        </p:nvSpPr>
        <p:spPr>
          <a:xfrm>
            <a:off x="604345" y="401295"/>
            <a:ext cx="40675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C00000"/>
                </a:solidFill>
              </a:rPr>
              <a:t>Popular Authors</a:t>
            </a:r>
            <a:endParaRPr lang="en-IN" sz="32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55500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17EA23B-C489-E864-656A-101CAD4853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0073" y="609600"/>
            <a:ext cx="8274319" cy="520262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5397F61-3B8E-52AA-5E74-9B2C0858FD54}"/>
              </a:ext>
            </a:extLst>
          </p:cNvPr>
          <p:cNvSpPr txBox="1"/>
          <p:nvPr/>
        </p:nvSpPr>
        <p:spPr>
          <a:xfrm>
            <a:off x="714703" y="451945"/>
            <a:ext cx="39098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C00000"/>
                </a:solidFill>
              </a:rPr>
              <a:t>Top Publishers</a:t>
            </a:r>
            <a:endParaRPr lang="en-IN" sz="32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73703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D8F244B-422D-12EB-FDD4-4E70D71DC6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7159" y="767254"/>
            <a:ext cx="9743089" cy="5160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8225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A0D2E49-2262-35C3-E27D-17FE3D0302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035" y="557049"/>
            <a:ext cx="9543394" cy="5339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72584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P286</Template>
  <TotalTime>1247</TotalTime>
  <Words>204</Words>
  <Application>Microsoft Office PowerPoint</Application>
  <PresentationFormat>Widescreen</PresentationFormat>
  <Paragraphs>31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Algerian</vt:lpstr>
      <vt:lpstr>Arial Rounded MT Bold</vt:lpstr>
      <vt:lpstr>Calibri</vt:lpstr>
      <vt:lpstr>Calibri Light</vt:lpstr>
      <vt:lpstr>Retrospect</vt:lpstr>
      <vt:lpstr>P286 GROUP-2      Presenting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P286 GROUP-2      Presenting</dc:title>
  <dc:creator>Amruta Gavhane</dc:creator>
  <cp:lastModifiedBy>Amruta Gavhane</cp:lastModifiedBy>
  <cp:revision>3</cp:revision>
  <dcterms:created xsi:type="dcterms:W3CDTF">2023-10-02T14:50:46Z</dcterms:created>
  <dcterms:modified xsi:type="dcterms:W3CDTF">2023-10-03T11:40:24Z</dcterms:modified>
</cp:coreProperties>
</file>